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emf" ContentType="image/x-emf"/>
  <Default Extension="ts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504" r:id="rId3"/>
    <p:sldId id="492" r:id="rId4"/>
    <p:sldId id="493" r:id="rId5"/>
    <p:sldId id="494" r:id="rId6"/>
    <p:sldId id="495" r:id="rId7"/>
    <p:sldId id="496" r:id="rId8"/>
    <p:sldId id="414" r:id="rId9"/>
    <p:sldId id="505" r:id="rId10"/>
    <p:sldId id="262" r:id="rId11"/>
  </p:sldIdLst>
  <p:sldSz cx="12192000" cy="6858000"/>
  <p:notesSz cx="6858000" cy="9144000"/>
  <p:embeddedFontLst>
    <p:embeddedFont>
      <p:font typeface="Colosseum Bold"/>
      <p:bold r:id="rId13"/>
    </p:embeddedFont>
    <p:embeddedFont>
      <p:font typeface="ＭＳ Ｐゴシック" pitchFamily="34" charset="-128"/>
      <p:regular r:id="rId14"/>
    </p:embeddedFont>
    <p:embeddedFont>
      <p:font typeface="Arial Black" pitchFamily="34" charset="0"/>
      <p:bold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>
        <p:scale>
          <a:sx n="108" d="100"/>
          <a:sy n="108" d="100"/>
        </p:scale>
        <p:origin x="-78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pPr/>
              <a:t>14/03/2023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print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print">
            <a:lum/>
          </a:blip>
          <a:srcRect/>
          <a:stretch>
            <a:fillRect t="-2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print">
            <a:lum/>
          </a:blip>
          <a:srcRect/>
          <a:stretch>
            <a:fillRect l="-2000" t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print">
            <a:lum/>
          </a:blip>
          <a:srcRect/>
          <a:stretch>
            <a:fillRect t="-8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.ts"/><Relationship Id="rId5" Type="http://schemas.openxmlformats.org/officeDocument/2006/relationships/image" Target="../media/image33.png"/><Relationship Id="rId4" Type="http://schemas.microsoft.com/office/2007/relationships/media" Target="../media/media1.ts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microsoft.com/office/2007/relationships/media" Target="../media/media3.ts"/><Relationship Id="rId2" Type="http://schemas.openxmlformats.org/officeDocument/2006/relationships/video" Target="../media/media3.ts"/><Relationship Id="rId1" Type="http://schemas.openxmlformats.org/officeDocument/2006/relationships/video" Target="../media/media2.mp4"/><Relationship Id="rId6" Type="http://schemas.openxmlformats.org/officeDocument/2006/relationships/image" Target="../media/image34.png"/><Relationship Id="rId5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4.ts"/><Relationship Id="rId5" Type="http://schemas.openxmlformats.org/officeDocument/2006/relationships/image" Target="../media/image36.png"/><Relationship Id="rId4" Type="http://schemas.microsoft.com/office/2007/relationships/media" Target="../media/media4.t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Уровень 1 - Кондиции в регби: Дети</a:t>
            </a:r>
            <a:endParaRPr lang="en-IE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 smtClean="0"/>
          </a:p>
          <a:p>
            <a:r>
              <a:rPr lang="ru-RU" dirty="0" smtClean="0"/>
              <a:t>Дата </a:t>
            </a:r>
            <a:endParaRPr lang="en-US" dirty="0" smtClean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8AA16F-34F1-4D9A-8BE6-E7E08E471718}"/>
              </a:ext>
            </a:extLst>
          </p:cNvPr>
          <p:cNvSpPr txBox="1"/>
          <p:nvPr/>
        </p:nvSpPr>
        <p:spPr>
          <a:xfrm>
            <a:off x="10770577" y="6337714"/>
            <a:ext cx="128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Часть</a:t>
            </a:r>
            <a:r>
              <a:rPr lang="en-IE" dirty="0" smtClean="0"/>
              <a:t> </a:t>
            </a:r>
            <a:r>
              <a:rPr lang="en-IE" dirty="0"/>
              <a:t>D</a:t>
            </a:r>
          </a:p>
        </p:txBody>
      </p:sp>
    </p:spTree>
    <p:extLst>
      <p:ext uri="{BB962C8B-B14F-4D97-AF65-F5344CB8AC3E}">
        <p14:creationId xmlns="" xmlns:p14="http://schemas.microsoft.com/office/powerpoint/2010/main" val="27985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029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4CFF94-7F41-4F25-8CCE-2EC631E5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Кондиции в регби 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97126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A05F4E1E-C900-4B79-B9CB-7F148954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20" y="397308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Тренировка скорости 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715D81FF-AF67-4396-9110-93804F3EAE81}"/>
              </a:ext>
            </a:extLst>
          </p:cNvPr>
          <p:cNvSpPr txBox="1">
            <a:spLocks/>
          </p:cNvSpPr>
          <p:nvPr/>
        </p:nvSpPr>
        <p:spPr>
          <a:xfrm>
            <a:off x="548640" y="1583352"/>
            <a:ext cx="10759720" cy="408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200" dirty="0"/>
              <a:t>Тренеры должны стремиться развивать скорость </a:t>
            </a:r>
            <a:r>
              <a:rPr lang="ru-RU" sz="2200" dirty="0" smtClean="0"/>
              <a:t>косвенно (</a:t>
            </a:r>
            <a:r>
              <a:rPr lang="ru-RU" sz="2200" dirty="0" smtClean="0"/>
              <a:t>салочки</a:t>
            </a:r>
            <a:r>
              <a:rPr lang="ru-RU" sz="2200" dirty="0"/>
              <a:t>, эстафеты и </a:t>
            </a:r>
            <a:r>
              <a:rPr lang="ru-RU" sz="2200" dirty="0" smtClean="0"/>
              <a:t>т.д.), </a:t>
            </a:r>
            <a:r>
              <a:rPr lang="ru-RU" sz="2200" dirty="0"/>
              <a:t>а не проводить слишком много формальных упражнений на </a:t>
            </a:r>
            <a:r>
              <a:rPr lang="ru-RU" sz="2200" dirty="0" smtClean="0"/>
              <a:t>скорость </a:t>
            </a:r>
            <a:r>
              <a:rPr lang="en-US" sz="2200" dirty="0" smtClean="0"/>
              <a:t> </a:t>
            </a:r>
            <a:endParaRPr lang="ru-RU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200" dirty="0" smtClean="0"/>
              <a:t>Тренировка </a:t>
            </a:r>
            <a:r>
              <a:rPr lang="ru-RU" sz="2200" dirty="0"/>
              <a:t>детей </a:t>
            </a:r>
            <a:r>
              <a:rPr lang="ru-RU" sz="2200" dirty="0" smtClean="0"/>
              <a:t>направлена </a:t>
            </a:r>
            <a:r>
              <a:rPr lang="ru-RU" sz="2200" dirty="0"/>
              <a:t>на то, чтобы сделать тренировки увлекательными, поэтому занятия, которые понравятся детям, но также косвенно повлияют на скорость, являются идеальными.</a:t>
            </a: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200" dirty="0"/>
              <a:t>Упражнения, имеющие аспект соревнования, полезны, чтобы получить от детей максимум усилий.</a:t>
            </a: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200" dirty="0"/>
              <a:t>Можете ли вы придумать какие-нибудь упражнения, двигательную активность, которые могли бы решить эти задачи?</a:t>
            </a:r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316934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48C013-1B68-440B-BAF9-DE039930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98565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Тренировка скорости 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B0CBADEA-3D40-4B98-A75F-43ABCD0BE45B}"/>
              </a:ext>
            </a:extLst>
          </p:cNvPr>
          <p:cNvSpPr txBox="1">
            <a:spLocks/>
          </p:cNvSpPr>
          <p:nvPr/>
        </p:nvSpPr>
        <p:spPr>
          <a:xfrm>
            <a:off x="539847" y="1741613"/>
            <a:ext cx="5105541" cy="33325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1800" dirty="0"/>
              <a:t>Несколько примеров двигательной </a:t>
            </a:r>
            <a:r>
              <a:rPr lang="ru-RU" sz="1800" dirty="0" smtClean="0"/>
              <a:t>активности, которая может </a:t>
            </a:r>
            <a:r>
              <a:rPr lang="ru-RU" sz="1800" dirty="0"/>
              <a:t>быть </a:t>
            </a:r>
            <a:r>
              <a:rPr lang="ru-RU" sz="1800" dirty="0" smtClean="0"/>
              <a:t>включена </a:t>
            </a:r>
            <a:r>
              <a:rPr lang="ru-RU" sz="1800" dirty="0"/>
              <a:t>в тренировку 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Реакция на мяч 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Поймай партнера (линейный спринт)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Гонка (линейный спринт) 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Эстафета </a:t>
            </a:r>
            <a:r>
              <a:rPr lang="ru-RU" sz="1800" dirty="0" smtClean="0"/>
              <a:t>– гонка </a:t>
            </a:r>
            <a:r>
              <a:rPr lang="ru-RU" sz="1800" dirty="0"/>
              <a:t>(</a:t>
            </a:r>
            <a:r>
              <a:rPr lang="ru-RU" sz="1800" dirty="0" smtClean="0"/>
              <a:t>с мячом/без </a:t>
            </a:r>
            <a:r>
              <a:rPr lang="ru-RU" sz="1800" dirty="0"/>
              <a:t>мяча)</a:t>
            </a:r>
            <a:endParaRPr lang="en-US" sz="1800" dirty="0"/>
          </a:p>
        </p:txBody>
      </p:sp>
      <p:pic>
        <p:nvPicPr>
          <p:cNvPr id="2" name="Media37-converted">
            <a:hlinkClick r:id="" action="ppaction://media"/>
            <a:extLst>
              <a:ext uri="{FF2B5EF4-FFF2-40B4-BE49-F238E27FC236}">
                <a16:creationId xmlns:a16="http://schemas.microsoft.com/office/drawing/2014/main" xmlns="" id="{AC70D736-8C01-46E6-A5BD-55F5CF1924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6000" y="1697122"/>
            <a:ext cx="5761375" cy="3240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086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BA4601C-5B2A-43A9-8F41-A97EA37C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446244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Тренировка ловкости 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6CF20BE6-9FD9-439A-B9DD-3CE8893589E0}"/>
              </a:ext>
            </a:extLst>
          </p:cNvPr>
          <p:cNvSpPr txBox="1">
            <a:spLocks/>
          </p:cNvSpPr>
          <p:nvPr/>
        </p:nvSpPr>
        <p:spPr>
          <a:xfrm>
            <a:off x="548639" y="1472820"/>
            <a:ext cx="10826833" cy="46606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Ловкость включает в себя способность менять направление и </a:t>
            </a:r>
            <a:r>
              <a:rPr lang="ru-RU" sz="1800" dirty="0" smtClean="0"/>
              <a:t>реагировать/отвечать </a:t>
            </a:r>
            <a:r>
              <a:rPr lang="ru-RU" sz="1800" dirty="0"/>
              <a:t>на раздражители. 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Иногда изменение направления может быть запланировано, но иногда игроку нужно просто отреагировать на стимул и соответствующим образом скорректировать свое движение.</a:t>
            </a:r>
            <a:r>
              <a:rPr lang="en-US" sz="1800" dirty="0"/>
              <a:t>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Ловкость включает в себя ментальный компонент или компонент принятия решения совместно с требованиями изменять направление. 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Планируемое и незапланированное изменение направления следует тренировать с небольшим уклоном в сторону запланированного. Это снизит сложность и поддержит развитие навыков движения при изменении направления.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1800" dirty="0"/>
              <a:t>Какие виды </a:t>
            </a:r>
            <a:r>
              <a:rPr lang="ru-RU" sz="1800" dirty="0" smtClean="0"/>
              <a:t>активности, </a:t>
            </a:r>
            <a:r>
              <a:rPr lang="ru-RU" sz="1800" dirty="0"/>
              <a:t>содержащей элементы ловкости, можно использовать с детьми - как запланированные, так и незапланированные? (Помните, что с детьми упор следует делать на то, чтобы </a:t>
            </a:r>
            <a:r>
              <a:rPr lang="ru-RU" sz="1800" dirty="0" smtClean="0"/>
              <a:t>сделать занятие увлекательным</a:t>
            </a:r>
            <a:r>
              <a:rPr lang="ru-RU" sz="1800" dirty="0"/>
              <a:t>, а также на достижение желаемого тренировочного </a:t>
            </a:r>
            <a:r>
              <a:rPr lang="ru-RU" sz="1800" dirty="0" smtClean="0"/>
              <a:t>эффекта).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40520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1AD6B778-82CF-4455-8C9F-381502D2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63" y="397308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Тренировка ловкости 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2F9C1262-1AE8-460B-B7F0-CD0D0B1D4763}"/>
              </a:ext>
            </a:extLst>
          </p:cNvPr>
          <p:cNvSpPr txBox="1">
            <a:spLocks/>
          </p:cNvSpPr>
          <p:nvPr/>
        </p:nvSpPr>
        <p:spPr>
          <a:xfrm>
            <a:off x="548640" y="1583352"/>
            <a:ext cx="5038427" cy="2065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dirty="0"/>
              <a:t>Планируемая </a:t>
            </a:r>
            <a:r>
              <a:rPr lang="ru-RU" dirty="0" smtClean="0"/>
              <a:t>активность на </a:t>
            </a:r>
            <a:r>
              <a:rPr lang="ru-RU" dirty="0"/>
              <a:t>изменение </a:t>
            </a:r>
            <a:r>
              <a:rPr lang="ru-RU" dirty="0" smtClean="0"/>
              <a:t>направления</a:t>
            </a:r>
            <a:endParaRPr lang="en-US" dirty="0"/>
          </a:p>
          <a:p>
            <a:pPr marL="285750" indent="-285750">
              <a:spcAft>
                <a:spcPts val="600"/>
              </a:spcAft>
            </a:pPr>
            <a:r>
              <a:rPr lang="ru-RU" dirty="0" smtClean="0"/>
              <a:t>Т-движение  </a:t>
            </a:r>
            <a:endParaRPr lang="en-US" dirty="0"/>
          </a:p>
          <a:p>
            <a:pPr marL="285750" indent="-285750">
              <a:spcAft>
                <a:spcPts val="600"/>
              </a:spcAft>
            </a:pPr>
            <a:r>
              <a:rPr lang="ru-RU" dirty="0" smtClean="0"/>
              <a:t>Квадрат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Media38">
            <a:hlinkClick r:id="" action="ppaction://media"/>
            <a:extLst>
              <a:ext uri="{FF2B5EF4-FFF2-40B4-BE49-F238E27FC236}">
                <a16:creationId xmlns:a16="http://schemas.microsoft.com/office/drawing/2014/main" xmlns="" id="{ADC7675D-58EB-48BD-8CBC-277205931E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94539" y="1390517"/>
            <a:ext cx="4200087" cy="2362549"/>
          </a:xfrm>
          <a:prstGeom prst="rect">
            <a:avLst/>
          </a:prstGeom>
        </p:spPr>
      </p:pic>
      <p:pic>
        <p:nvPicPr>
          <p:cNvPr id="3" name="Media39-converted">
            <a:hlinkClick r:id="" action="ppaction://media"/>
            <a:extLst>
              <a:ext uri="{FF2B5EF4-FFF2-40B4-BE49-F238E27FC236}">
                <a16:creationId xmlns:a16="http://schemas.microsoft.com/office/drawing/2014/main" xmlns="" id="{A4CE6F17-A73D-4CFA-87EC-FB2F2F2C2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294539" y="4112211"/>
            <a:ext cx="4200088" cy="23625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60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9886727-6F8A-4DA8-8E64-C8AB779D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52" y="470673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Тренировка ловкости 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51718ADE-98C4-4452-BC7E-A291DF0463F6}"/>
              </a:ext>
            </a:extLst>
          </p:cNvPr>
          <p:cNvSpPr txBox="1">
            <a:spLocks/>
          </p:cNvSpPr>
          <p:nvPr/>
        </p:nvSpPr>
        <p:spPr>
          <a:xfrm>
            <a:off x="548641" y="1583351"/>
            <a:ext cx="4867422" cy="4246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2000" dirty="0"/>
              <a:t>Тренировки на ловкость включают в себя аспекты ускорения и дистанционной </a:t>
            </a:r>
            <a:r>
              <a:rPr lang="ru-RU" sz="2000" dirty="0" smtClean="0"/>
              <a:t>скорости, таким </a:t>
            </a:r>
            <a:r>
              <a:rPr lang="ru-RU" sz="2000" dirty="0"/>
              <a:t>образом двигательная активность может комбинировать </a:t>
            </a:r>
            <a:r>
              <a:rPr lang="ru-RU" sz="2000" dirty="0" smtClean="0"/>
              <a:t> цели </a:t>
            </a:r>
            <a:r>
              <a:rPr lang="ru-RU" sz="2000" dirty="0"/>
              <a:t>компонентов скорости и </a:t>
            </a:r>
            <a:r>
              <a:rPr lang="ru-RU" sz="2000" dirty="0" smtClean="0"/>
              <a:t>ловкости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2000" dirty="0" smtClean="0"/>
              <a:t> </a:t>
            </a:r>
            <a:endParaRPr lang="en-US" sz="2000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2000" dirty="0"/>
              <a:t>Двигательная активность на незапланированное изменение </a:t>
            </a:r>
            <a:r>
              <a:rPr lang="ru-RU" sz="2000" dirty="0" smtClean="0"/>
              <a:t>направления: </a:t>
            </a:r>
            <a:r>
              <a:rPr lang="en-US" sz="2000" dirty="0" smtClean="0"/>
              <a:t> </a:t>
            </a:r>
            <a:endParaRPr lang="en-US" sz="2000" dirty="0"/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/>
              <a:t>Атакующий против защитника </a:t>
            </a:r>
            <a:endParaRPr lang="en-US" sz="2000" dirty="0"/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/>
              <a:t>Следуй за </a:t>
            </a:r>
            <a:r>
              <a:rPr lang="ru-RU" sz="2000" dirty="0" smtClean="0"/>
              <a:t>лидером</a:t>
            </a:r>
            <a:endParaRPr lang="en-US"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Media40-converted">
            <a:hlinkClick r:id="" action="ppaction://media"/>
            <a:extLst>
              <a:ext uri="{FF2B5EF4-FFF2-40B4-BE49-F238E27FC236}">
                <a16:creationId xmlns:a16="http://schemas.microsoft.com/office/drawing/2014/main" xmlns="" id="{5AB4B072-BB3C-455F-826A-8556E4D174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49255" y="1977704"/>
            <a:ext cx="5592661" cy="3145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43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Пересмотр целей и результатов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21422" y="1464897"/>
            <a:ext cx="10731500" cy="47696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2000" b="1" u="sng" dirty="0"/>
              <a:t>Цель</a:t>
            </a:r>
            <a:endParaRPr lang="en-US" sz="2000" b="1" u="sng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/>
              <a:t>Цель этого курса </a:t>
            </a:r>
            <a:r>
              <a:rPr lang="ru-RU" sz="2000" dirty="0" smtClean="0"/>
              <a:t>- помочь </a:t>
            </a:r>
            <a:r>
              <a:rPr lang="ru-RU" sz="2000" dirty="0"/>
              <a:t>развить вашу способность готовить физически детей к игре в регби. 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2000" b="1" u="sng" dirty="0"/>
              <a:t>Конечные результаты</a:t>
            </a:r>
            <a:endParaRPr lang="en-US" sz="20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2000" dirty="0"/>
              <a:t>В конце этого курса вы должны быть </a:t>
            </a:r>
            <a:r>
              <a:rPr lang="ru-RU" sz="2000" dirty="0" smtClean="0"/>
              <a:t>способны: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/>
              <a:t>Демонстрировать и проводить двигательную оценку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/>
              <a:t>Оценивать </a:t>
            </a:r>
            <a:r>
              <a:rPr lang="ru-RU" sz="2000" dirty="0" smtClean="0"/>
              <a:t>ошибки, </a:t>
            </a:r>
            <a:r>
              <a:rPr lang="ru-RU" sz="2000" dirty="0"/>
              <a:t>связанные с двигательной оценкой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/>
              <a:t>Демонстрировать и тренировать фундаментальные и рудиментарные движения</a:t>
            </a:r>
            <a:r>
              <a:rPr lang="en-US" sz="2000" dirty="0"/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/>
              <a:t>Планировать и проводить структурированную разминку и заминку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/>
              <a:t>Планировать и проводить </a:t>
            </a:r>
            <a:r>
              <a:rPr lang="ru-RU" sz="2000" dirty="0" smtClean="0"/>
              <a:t>занятия, </a:t>
            </a:r>
            <a:r>
              <a:rPr lang="ru-RU" sz="2000" dirty="0"/>
              <a:t>связанные с развитием скорости и ловкости</a:t>
            </a:r>
            <a:endParaRPr lang="en-US" sz="2000" dirty="0"/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41A926B-F76F-486C-94B8-AC1EF6ED8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728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1E832-5E78-46CC-A45A-EBF50A19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16310"/>
            <a:ext cx="9935779" cy="681037"/>
          </a:xfrm>
        </p:spPr>
        <p:txBody>
          <a:bodyPr>
            <a:normAutofit/>
          </a:bodyPr>
          <a:lstStyle/>
          <a:p>
            <a:r>
              <a:rPr lang="ru-RU" sz="3600" b="1" dirty="0"/>
              <a:t>Подведение итогов</a:t>
            </a:r>
            <a:endParaRPr lang="en-IE" sz="36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F15271-5029-4950-A582-278441671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7975"/>
            <a:ext cx="10448636" cy="437287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Преподаватель проведет вас через опросник </a:t>
            </a:r>
            <a:r>
              <a:rPr lang="ru-RU" sz="2400" dirty="0" smtClean="0"/>
              <a:t>вашей </a:t>
            </a:r>
            <a:r>
              <a:rPr lang="ru-RU" sz="2400" dirty="0"/>
              <a:t>компетенции и наметит ваш прогресс в прохождении курса.</a:t>
            </a:r>
            <a:endParaRPr lang="en-IE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Если вы компетентны по всем пунктам, тогда вы получите электронный сертификат на ваш </a:t>
            </a:r>
            <a:r>
              <a:rPr lang="ru-RU" sz="2400" dirty="0" smtClean="0"/>
              <a:t>аккаунт.</a:t>
            </a:r>
            <a:endParaRPr lang="en-IE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Если вы не достигли компетенций по какому-то из </a:t>
            </a:r>
            <a:r>
              <a:rPr lang="ru-RU" sz="2400" dirty="0" smtClean="0"/>
              <a:t>пунктов, тогда </a:t>
            </a:r>
            <a:r>
              <a:rPr lang="ru-RU" sz="2400" dirty="0"/>
              <a:t>вы можете согласовать с преподавателем следующую попытку достигнуть компетенций в будущем. </a:t>
            </a:r>
            <a:endParaRPr lang="en-IE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Убедитесь, что вы зарегистрировались на курс, используя правильный адрес электронной почты.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Удачи в </a:t>
            </a:r>
            <a:r>
              <a:rPr lang="ru-RU" sz="2400" dirty="0" smtClean="0"/>
              <a:t>вашей </a:t>
            </a:r>
            <a:r>
              <a:rPr lang="ru-RU" sz="2400" dirty="0"/>
              <a:t>работе и спасибо за развитие нашей </a:t>
            </a:r>
            <a:r>
              <a:rPr lang="ru-RU" sz="2400" dirty="0" smtClean="0"/>
              <a:t>игры.</a:t>
            </a:r>
            <a:endParaRPr lang="en-IE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6EF1BB-65FD-4C0F-ABB7-473BEB4A93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B3A3CB9-CE4A-4448-950E-1FE86158B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368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454</Words>
  <Application>Microsoft Office PowerPoint</Application>
  <PresentationFormat>Произвольный</PresentationFormat>
  <Paragraphs>57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Colosseum Bold</vt:lpstr>
      <vt:lpstr>Times New Roman</vt:lpstr>
      <vt:lpstr>ＭＳ Ｐゴシック</vt:lpstr>
      <vt:lpstr>Lucida Grande</vt:lpstr>
      <vt:lpstr>Arial Black</vt:lpstr>
      <vt:lpstr>Calibri</vt:lpstr>
      <vt:lpstr>Office Theme</vt:lpstr>
      <vt:lpstr> Уровень 1 - Кондиции в регби: Дети</vt:lpstr>
      <vt:lpstr>Кондиции в регби </vt:lpstr>
      <vt:lpstr>Тренировка скорости </vt:lpstr>
      <vt:lpstr>Тренировка скорости </vt:lpstr>
      <vt:lpstr>Тренировка ловкости </vt:lpstr>
      <vt:lpstr>Тренировка ловкости </vt:lpstr>
      <vt:lpstr>Тренировка ловкости </vt:lpstr>
      <vt:lpstr>Пересмотр целей и результатов </vt:lpstr>
      <vt:lpstr>Подведение итогов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Admin</cp:lastModifiedBy>
  <cp:revision>49</cp:revision>
  <dcterms:created xsi:type="dcterms:W3CDTF">2018-11-22T17:31:28Z</dcterms:created>
  <dcterms:modified xsi:type="dcterms:W3CDTF">2023-03-14T09:01:50Z</dcterms:modified>
</cp:coreProperties>
</file>